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309" r:id="rId2"/>
    <p:sldId id="312" r:id="rId3"/>
    <p:sldId id="313" r:id="rId4"/>
    <p:sldId id="314" r:id="rId5"/>
    <p:sldId id="316" r:id="rId6"/>
    <p:sldId id="318" r:id="rId7"/>
    <p:sldId id="344" r:id="rId8"/>
    <p:sldId id="325" r:id="rId9"/>
    <p:sldId id="328" r:id="rId10"/>
    <p:sldId id="330" r:id="rId11"/>
    <p:sldId id="340" r:id="rId12"/>
    <p:sldId id="343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sany MOUSSOYI" initials="bM" lastIdx="1" clrIdx="0">
    <p:extLst>
      <p:ext uri="{19B8F6BF-5375-455C-9EA6-DF929625EA0E}">
        <p15:presenceInfo xmlns:p15="http://schemas.microsoft.com/office/powerpoint/2012/main" userId="bersany MOUSSOY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09" autoAdjust="0"/>
  </p:normalViewPr>
  <p:slideViewPr>
    <p:cSldViewPr snapToGrid="0">
      <p:cViewPr varScale="1">
        <p:scale>
          <a:sx n="42" d="100"/>
          <a:sy n="42" d="100"/>
        </p:scale>
        <p:origin x="216" y="30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8580246913580245E-2"/>
          <c:w val="1"/>
          <c:h val="0.8879703811134033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Feuil1!$B$5:$B$9</c:f>
              <c:strCache>
                <c:ptCount val="5"/>
                <c:pt idx="0">
                  <c:v>HTA</c:v>
                </c:pt>
                <c:pt idx="1">
                  <c:v>Dibète sucré</c:v>
                </c:pt>
                <c:pt idx="2">
                  <c:v>Obésité</c:v>
                </c:pt>
                <c:pt idx="3">
                  <c:v>VIH</c:v>
                </c:pt>
                <c:pt idx="4">
                  <c:v>Sédentarité</c:v>
                </c:pt>
              </c:strCache>
            </c:strRef>
          </c:cat>
          <c:val>
            <c:numRef>
              <c:f>Feuil1!$C$5:$C$9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0-A435-43A4-80F6-FD2CD09540C6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Feuil1!$B$5:$B$9</c:f>
              <c:strCache>
                <c:ptCount val="5"/>
                <c:pt idx="0">
                  <c:v>HTA</c:v>
                </c:pt>
                <c:pt idx="1">
                  <c:v>Dibète sucré</c:v>
                </c:pt>
                <c:pt idx="2">
                  <c:v>Obésité</c:v>
                </c:pt>
                <c:pt idx="3">
                  <c:v>VIH</c:v>
                </c:pt>
                <c:pt idx="4">
                  <c:v>Sédentarité</c:v>
                </c:pt>
              </c:strCache>
            </c:strRef>
          </c:cat>
          <c:val>
            <c:numRef>
              <c:f>Feuil1!$D$5:$D$9</c:f>
              <c:numCache>
                <c:formatCode>0.00%</c:formatCode>
                <c:ptCount val="5"/>
                <c:pt idx="0">
                  <c:v>0.69199999999999995</c:v>
                </c:pt>
                <c:pt idx="1">
                  <c:v>0.46600000000000003</c:v>
                </c:pt>
                <c:pt idx="2">
                  <c:v>0.38500000000000001</c:v>
                </c:pt>
                <c:pt idx="3">
                  <c:v>0.154</c:v>
                </c:pt>
                <c:pt idx="4">
                  <c:v>0.154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35-43A4-80F6-FD2CD09540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87302432"/>
        <c:axId val="1887290784"/>
      </c:barChart>
      <c:catAx>
        <c:axId val="188730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87290784"/>
        <c:crosses val="autoZero"/>
        <c:auto val="1"/>
        <c:lblAlgn val="ctr"/>
        <c:lblOffset val="100"/>
        <c:noMultiLvlLbl val="0"/>
      </c:catAx>
      <c:valAx>
        <c:axId val="1887290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87302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560177822599759"/>
          <c:y val="5.9830469172699871E-3"/>
          <c:w val="0.64439822177400241"/>
          <c:h val="0.9809285480103273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Feuil1!$B$1:$B$8</c:f>
              <c:strCache>
                <c:ptCount val="8"/>
                <c:pt idx="0">
                  <c:v>Thrombose veineuse profonde des membres pelviens</c:v>
                </c:pt>
                <c:pt idx="1">
                  <c:v>Myocardite</c:v>
                </c:pt>
                <c:pt idx="2">
                  <c:v>Cardiopathie hypertensive</c:v>
                </c:pt>
                <c:pt idx="3">
                  <c:v>Atteinte pulmonaire sévère liée à la COVID-19</c:v>
                </c:pt>
                <c:pt idx="4">
                  <c:v>Embolie pulmonaire</c:v>
                </c:pt>
                <c:pt idx="5">
                  <c:v>SCA ST+</c:v>
                </c:pt>
                <c:pt idx="6">
                  <c:v>IM</c:v>
                </c:pt>
                <c:pt idx="7">
                  <c:v>FA</c:v>
                </c:pt>
              </c:strCache>
            </c:strRef>
          </c:cat>
          <c:val>
            <c:numRef>
              <c:f>Feuil1!$C$1:$C$8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0-809B-4EF7-951D-E922C0AC8E0C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Feuil1!$B$1:$B$8</c:f>
              <c:strCache>
                <c:ptCount val="8"/>
                <c:pt idx="0">
                  <c:v>Thrombose veineuse profonde des membres pelviens</c:v>
                </c:pt>
                <c:pt idx="1">
                  <c:v>Myocardite</c:v>
                </c:pt>
                <c:pt idx="2">
                  <c:v>Cardiopathie hypertensive</c:v>
                </c:pt>
                <c:pt idx="3">
                  <c:v>Atteinte pulmonaire sévère liée à la COVID-19</c:v>
                </c:pt>
                <c:pt idx="4">
                  <c:v>Embolie pulmonaire</c:v>
                </c:pt>
                <c:pt idx="5">
                  <c:v>SCA ST+</c:v>
                </c:pt>
                <c:pt idx="6">
                  <c:v>IM</c:v>
                </c:pt>
                <c:pt idx="7">
                  <c:v>FA</c:v>
                </c:pt>
              </c:strCache>
            </c:strRef>
          </c:cat>
          <c:val>
            <c:numRef>
              <c:f>Feuil1!$D$1:$D$8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809B-4EF7-951D-E922C0AC8E0C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Feuil1!$B$1:$B$8</c:f>
              <c:strCache>
                <c:ptCount val="8"/>
                <c:pt idx="0">
                  <c:v>Thrombose veineuse profonde des membres pelviens</c:v>
                </c:pt>
                <c:pt idx="1">
                  <c:v>Myocardite</c:v>
                </c:pt>
                <c:pt idx="2">
                  <c:v>Cardiopathie hypertensive</c:v>
                </c:pt>
                <c:pt idx="3">
                  <c:v>Atteinte pulmonaire sévère liée à la COVID-19</c:v>
                </c:pt>
                <c:pt idx="4">
                  <c:v>Embolie pulmonaire</c:v>
                </c:pt>
                <c:pt idx="5">
                  <c:v>SCA ST+</c:v>
                </c:pt>
                <c:pt idx="6">
                  <c:v>IM</c:v>
                </c:pt>
                <c:pt idx="7">
                  <c:v>FA</c:v>
                </c:pt>
              </c:strCache>
            </c:strRef>
          </c:cat>
          <c:val>
            <c:numRef>
              <c:f>Feuil1!$E$1:$E$8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809B-4EF7-951D-E922C0AC8E0C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Feuil1!$B$1:$B$8</c:f>
              <c:strCache>
                <c:ptCount val="8"/>
                <c:pt idx="0">
                  <c:v>Thrombose veineuse profonde des membres pelviens</c:v>
                </c:pt>
                <c:pt idx="1">
                  <c:v>Myocardite</c:v>
                </c:pt>
                <c:pt idx="2">
                  <c:v>Cardiopathie hypertensive</c:v>
                </c:pt>
                <c:pt idx="3">
                  <c:v>Atteinte pulmonaire sévère liée à la COVID-19</c:v>
                </c:pt>
                <c:pt idx="4">
                  <c:v>Embolie pulmonaire</c:v>
                </c:pt>
                <c:pt idx="5">
                  <c:v>SCA ST+</c:v>
                </c:pt>
                <c:pt idx="6">
                  <c:v>IM</c:v>
                </c:pt>
                <c:pt idx="7">
                  <c:v>FA</c:v>
                </c:pt>
              </c:strCache>
            </c:strRef>
          </c:cat>
          <c:val>
            <c:numRef>
              <c:f>Feuil1!$F$1:$F$8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3-809B-4EF7-951D-E922C0AC8E0C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Feuil1!$B$1:$B$8</c:f>
              <c:strCache>
                <c:ptCount val="8"/>
                <c:pt idx="0">
                  <c:v>Thrombose veineuse profonde des membres pelviens</c:v>
                </c:pt>
                <c:pt idx="1">
                  <c:v>Myocardite</c:v>
                </c:pt>
                <c:pt idx="2">
                  <c:v>Cardiopathie hypertensive</c:v>
                </c:pt>
                <c:pt idx="3">
                  <c:v>Atteinte pulmonaire sévère liée à la COVID-19</c:v>
                </c:pt>
                <c:pt idx="4">
                  <c:v>Embolie pulmonaire</c:v>
                </c:pt>
                <c:pt idx="5">
                  <c:v>SCA ST+</c:v>
                </c:pt>
                <c:pt idx="6">
                  <c:v>IM</c:v>
                </c:pt>
                <c:pt idx="7">
                  <c:v>FA</c:v>
                </c:pt>
              </c:strCache>
            </c:strRef>
          </c:cat>
          <c:val>
            <c:numRef>
              <c:f>Feuil1!$G$1:$G$8</c:f>
              <c:numCache>
                <c:formatCode>General</c:formatCode>
                <c:ptCount val="8"/>
                <c:pt idx="0">
                  <c:v>6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9B-4EF7-951D-E922C0AC8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87531456"/>
        <c:axId val="1287533952"/>
      </c:barChart>
      <c:catAx>
        <c:axId val="1287531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287533952"/>
        <c:crosses val="autoZero"/>
        <c:auto val="1"/>
        <c:lblAlgn val="ctr"/>
        <c:lblOffset val="100"/>
        <c:noMultiLvlLbl val="0"/>
      </c:catAx>
      <c:valAx>
        <c:axId val="12875339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87531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0.08771</cdr:x>
      <cdr:y>0</cdr:y>
    </cdr:from>
    <cdr:to>
      <cdr:x>0.2664</cdr:x>
      <cdr:y>0.14181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530421" y="0"/>
          <a:ext cx="1080654" cy="308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800" dirty="0" smtClean="0"/>
            <a:t>69,2%</a:t>
          </a:r>
          <a:endParaRPr lang="fr-FR" sz="1800" dirty="0"/>
        </a:p>
      </cdr:txBody>
    </cdr:sp>
  </cdr:relSizeAnchor>
  <cdr:relSizeAnchor xmlns:cdr="http://schemas.openxmlformats.org/drawingml/2006/chartDrawing">
    <cdr:from>
      <cdr:x>0.31271</cdr:x>
      <cdr:y>0.27198</cdr:y>
    </cdr:from>
    <cdr:to>
      <cdr:x>0.38202</cdr:x>
      <cdr:y>0.37691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1891145" y="592520"/>
          <a:ext cx="419149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0.28578</cdr:x>
      <cdr:y>0.27124</cdr:y>
    </cdr:from>
    <cdr:to>
      <cdr:x>0.93147</cdr:x>
      <cdr:y>0.43428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2283721" y="892870"/>
          <a:ext cx="5159840" cy="536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800" dirty="0" smtClean="0"/>
            <a:t>46,1%</a:t>
          </a:r>
          <a:endParaRPr lang="fr-FR" sz="1800" dirty="0"/>
        </a:p>
      </cdr:txBody>
    </cdr:sp>
  </cdr:relSizeAnchor>
  <cdr:relSizeAnchor xmlns:cdr="http://schemas.openxmlformats.org/drawingml/2006/chartDrawing">
    <cdr:from>
      <cdr:x>0.48345</cdr:x>
      <cdr:y>0.3841</cdr:y>
    </cdr:from>
    <cdr:to>
      <cdr:x>0.62147</cdr:x>
      <cdr:y>0.5</cdr:y>
    </cdr:to>
    <cdr:sp macro="" textlink="">
      <cdr:nvSpPr>
        <cdr:cNvPr id="5" name="ZoneTexte 4"/>
        <cdr:cNvSpPr txBox="1"/>
      </cdr:nvSpPr>
      <cdr:spPr>
        <a:xfrm xmlns:a="http://schemas.openxmlformats.org/drawingml/2006/main">
          <a:off x="3863339" y="1264396"/>
          <a:ext cx="1102946" cy="381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800" dirty="0" smtClean="0"/>
            <a:t>38,5%</a:t>
          </a:r>
          <a:endParaRPr lang="fr-FR" sz="1800" dirty="0"/>
        </a:p>
      </cdr:txBody>
    </cdr:sp>
  </cdr:relSizeAnchor>
  <cdr:relSizeAnchor xmlns:cdr="http://schemas.openxmlformats.org/drawingml/2006/chartDrawing">
    <cdr:from>
      <cdr:x>0.89702</cdr:x>
      <cdr:y>0.5</cdr:y>
    </cdr:from>
    <cdr:to>
      <cdr:x>0.96281</cdr:x>
      <cdr:y>0.70942</cdr:y>
    </cdr:to>
    <cdr:sp macro="" textlink="">
      <cdr:nvSpPr>
        <cdr:cNvPr id="6" name="ZoneTexte 5"/>
        <cdr:cNvSpPr txBox="1"/>
      </cdr:nvSpPr>
      <cdr:spPr>
        <a:xfrm xmlns:a="http://schemas.openxmlformats.org/drawingml/2006/main">
          <a:off x="7168243" y="1645920"/>
          <a:ext cx="525780" cy="6893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  <cdr:relSizeAnchor xmlns:cdr="http://schemas.openxmlformats.org/drawingml/2006/chartDrawing">
    <cdr:from>
      <cdr:x>0.88714</cdr:x>
      <cdr:y>0.63785</cdr:y>
    </cdr:from>
    <cdr:to>
      <cdr:x>0.97582</cdr:x>
      <cdr:y>0.75004</cdr:y>
    </cdr:to>
    <cdr:sp macro="" textlink="">
      <cdr:nvSpPr>
        <cdr:cNvPr id="7" name="ZoneTexte 6"/>
        <cdr:cNvSpPr txBox="1"/>
      </cdr:nvSpPr>
      <cdr:spPr>
        <a:xfrm xmlns:a="http://schemas.openxmlformats.org/drawingml/2006/main">
          <a:off x="7089321" y="2099688"/>
          <a:ext cx="708660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800" dirty="0" smtClean="0"/>
            <a:t>15,4</a:t>
          </a:r>
          <a:endParaRPr lang="fr-FR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0.88934</cdr:x>
      <cdr:y>0.83046</cdr:y>
    </cdr:from>
    <cdr:to>
      <cdr:x>1</cdr:x>
      <cdr:y>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8254146" y="3223261"/>
          <a:ext cx="1027014" cy="658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400" dirty="0" smtClean="0"/>
            <a:t>(6; 46,1%)   </a:t>
          </a:r>
          <a:endParaRPr lang="fr-FR" sz="1400" dirty="0"/>
        </a:p>
      </cdr:txBody>
    </cdr:sp>
  </cdr:relSizeAnchor>
  <cdr:relSizeAnchor xmlns:cdr="http://schemas.openxmlformats.org/drawingml/2006/chartDrawing">
    <cdr:from>
      <cdr:x>0.46305</cdr:x>
      <cdr:y>0.23121</cdr:y>
    </cdr:from>
    <cdr:to>
      <cdr:x>0.59278</cdr:x>
      <cdr:y>0.34312</cdr:y>
    </cdr:to>
    <cdr:sp macro="" textlink="">
      <cdr:nvSpPr>
        <cdr:cNvPr id="3" name="ZoneTexte 2"/>
        <cdr:cNvSpPr txBox="1"/>
      </cdr:nvSpPr>
      <cdr:spPr>
        <a:xfrm xmlns:a="http://schemas.openxmlformats.org/drawingml/2006/main">
          <a:off x="4297680" y="897395"/>
          <a:ext cx="1203960" cy="4343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100" dirty="0" smtClean="0"/>
            <a:t>(</a:t>
          </a:r>
          <a:r>
            <a:rPr lang="fr-FR" sz="1400" dirty="0" smtClean="0"/>
            <a:t>1; 7,6%)</a:t>
          </a:r>
          <a:endParaRPr lang="fr-FR" sz="1400" dirty="0"/>
        </a:p>
      </cdr:txBody>
    </cdr:sp>
  </cdr:relSizeAnchor>
  <cdr:relSizeAnchor xmlns:cdr="http://schemas.openxmlformats.org/drawingml/2006/chartDrawing">
    <cdr:from>
      <cdr:x>0.46593</cdr:x>
      <cdr:y>0.10602</cdr:y>
    </cdr:from>
    <cdr:to>
      <cdr:x>0.61125</cdr:x>
      <cdr:y>0.22381</cdr:y>
    </cdr:to>
    <cdr:sp macro="" textlink="">
      <cdr:nvSpPr>
        <cdr:cNvPr id="4" name="ZoneTexte 3"/>
        <cdr:cNvSpPr txBox="1"/>
      </cdr:nvSpPr>
      <cdr:spPr>
        <a:xfrm xmlns:a="http://schemas.openxmlformats.org/drawingml/2006/main">
          <a:off x="4324350" y="411480"/>
          <a:ext cx="134874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400" dirty="0" smtClean="0"/>
            <a:t>(1; 7,6%)</a:t>
          </a:r>
          <a:endParaRPr lang="fr-FR" sz="1400" dirty="0"/>
        </a:p>
      </cdr:txBody>
    </cdr:sp>
  </cdr:relSizeAnchor>
  <cdr:relSizeAnchor xmlns:cdr="http://schemas.openxmlformats.org/drawingml/2006/chartDrawing">
    <cdr:from>
      <cdr:x>0.47044</cdr:x>
      <cdr:y>0</cdr:y>
    </cdr:from>
    <cdr:to>
      <cdr:x>0.57389</cdr:x>
      <cdr:y>0.12958</cdr:y>
    </cdr:to>
    <cdr:sp macro="" textlink="">
      <cdr:nvSpPr>
        <cdr:cNvPr id="5" name="ZoneTexte 4"/>
        <cdr:cNvSpPr txBox="1"/>
      </cdr:nvSpPr>
      <cdr:spPr>
        <a:xfrm xmlns:a="http://schemas.openxmlformats.org/drawingml/2006/main">
          <a:off x="4366260" y="0"/>
          <a:ext cx="960120" cy="502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400" dirty="0" smtClean="0"/>
            <a:t>(1; 7,6%)</a:t>
          </a:r>
          <a:endParaRPr lang="fr-FR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16C55-E665-4041-ACE2-BF184FE10FB5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03188-2810-4AF6-A2C1-15FC13F3F0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37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84162-0C5D-4A29-A29C-60257224D47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56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Pour atteindre</a:t>
            </a:r>
            <a:r>
              <a:rPr lang="fr-FR" baseline="0" dirty="0" smtClean="0"/>
              <a:t> nos objectifs, nous avons réalisé une étude descriptive et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analytique. Elle s’est déroulée du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15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janvier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au 15 MARS 2020 (2mois). 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84162-0C5D-4A29-A29C-60257224D47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834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Nos variables ont été</a:t>
            </a:r>
            <a:r>
              <a:rPr lang="fr-FR" baseline="0" dirty="0" smtClean="0"/>
              <a:t> d’ordre ….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84162-0C5D-4A29-A29C-60257224D47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2595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Cette méthode nous a permis d’obtenir les résultats</a:t>
            </a:r>
            <a:r>
              <a:rPr lang="fr-FR" baseline="0" dirty="0" smtClean="0"/>
              <a:t> suivants……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84162-0C5D-4A29-A29C-60257224D47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174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FDR cardiovasculaires sont représenté dans le tableau I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Nous constatons que HTA</a:t>
            </a:r>
            <a:r>
              <a:rPr lang="fr-FR" baseline="0" dirty="0" smtClean="0"/>
              <a:t> était la plus représentée avec une fréquence de 37 cas soit 74%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84162-0C5D-4A29-A29C-60257224D47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587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Tableau IV</a:t>
            </a:r>
            <a:r>
              <a:rPr lang="fr-FR" sz="1200" b="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représente les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Données de la SPO2 et de la FC des patients pendant le TDM6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Nous notant</a:t>
            </a:r>
            <a:r>
              <a:rPr lang="fr-FR" sz="12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les valeurs de la SPO2 sont plutôt constante tout au long du Test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 contre nous notant une augmentation progressive de la FC tout au long du test avec des valeurs de </a:t>
            </a:r>
            <a:r>
              <a:rPr lang="fr-FR" sz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78 ± 11 avant</a:t>
            </a:r>
            <a:r>
              <a:rPr lang="fr-FR" sz="120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le lest et </a:t>
            </a:r>
            <a:r>
              <a:rPr lang="fr-FR" sz="1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105 ± 30 à</a:t>
            </a:r>
            <a:r>
              <a:rPr lang="fr-FR" sz="1200" baseline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 min pour revenir à la normal 2 min après le test</a:t>
            </a:r>
            <a:endParaRPr lang="fr-FR" sz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84162-0C5D-4A29-A29C-60257224D47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000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 4 </a:t>
            </a:r>
            <a:r>
              <a:rPr lang="fr-FR" sz="1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représente</a:t>
            </a:r>
            <a:r>
              <a:rPr lang="fr-FR" sz="1200" b="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  <a:r>
              <a:rPr lang="fr-FR" sz="1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Répartition des patients selon la survenue des symptômes à la fin du test</a:t>
            </a:r>
            <a:endParaRPr lang="fr-FR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 smtClean="0"/>
              <a:t>Le symptôme le plus observé</a:t>
            </a:r>
            <a:r>
              <a:rPr lang="fr-FR" baseline="0" dirty="0" smtClean="0"/>
              <a:t> était la fatigue, retrouvée chez 8 cas(67%)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84162-0C5D-4A29-A29C-60257224D47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381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9EEBBA-9086-413A-88A7-2DAB233C171B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B9DD4FD-25F4-4831-8D39-B0331388686A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676905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01B68-00F5-4BBB-BA5C-FE00BFC2D6CD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D4FD-25F4-4831-8D39-B033138868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097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8DBE-1630-4DC5-9EE3-A58B92C6521B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D4FD-25F4-4831-8D39-B033138868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84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FA8B3-91A1-423A-B321-7B63834481DB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D4FD-25F4-4831-8D39-B033138868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309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667A49-7D52-405E-B8C0-7668686C09F9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9DD4FD-25F4-4831-8D39-B0331388686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599076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7B84-E4C3-40F2-B814-9F65B26A05EC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D4FD-25F4-4831-8D39-B033138868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39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C7F0-481B-480F-89C9-4CFFAB4415F3}" type="datetime1">
              <a:rPr lang="fr-FR" smtClean="0"/>
              <a:t>28/10/2021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D4FD-25F4-4831-8D39-B033138868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11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632C-7292-43B1-8B66-DCBEFD8AC439}" type="datetime1">
              <a:rPr lang="fr-FR" smtClean="0"/>
              <a:t>28/10/2021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D4FD-25F4-4831-8D39-B033138868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6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ECDBF-6ED2-4521-B5F1-EEE5A6A9EB3B}" type="datetime1">
              <a:rPr lang="fr-FR" smtClean="0"/>
              <a:t>28/10/2021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D4FD-25F4-4831-8D39-B033138868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1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59033E-ED30-42F3-83F3-FBF0F396023D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9DD4FD-25F4-4831-8D39-B0331388686A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598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C5C157-B2FA-4C89-B48C-20606E51BE61}" type="datetime1">
              <a:rPr lang="fr-FR" smtClean="0"/>
              <a:t>28/10/2021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9DD4FD-25F4-4831-8D39-B0331388686A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827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C353691-0472-411E-AE93-DFC69A0F1E0B}" type="datetime1">
              <a:rPr lang="fr-FR" smtClean="0"/>
              <a:t>28/10/2021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B9DD4FD-25F4-4831-8D39-B0331388686A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080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140528" y="4826675"/>
            <a:ext cx="757251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fr-FR" sz="3600" b="1" baseline="30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sz="36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adley Hand ITC" panose="03070402050302030203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CONGRES SOCARB</a:t>
            </a:r>
            <a:endParaRPr lang="fr-FR" sz="36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radley Hand ITC" panose="03070402050302030203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2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sz="2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Journées Scientifiques </a:t>
            </a:r>
            <a:r>
              <a:rPr lang="fr-FR" sz="2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Société de Cardiologie du Burkina (SO.CAR. B)</a:t>
            </a:r>
            <a:endParaRPr lang="fr-FR" sz="2000" dirty="0"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Times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b="1" dirty="0" smtClean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27 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29 octobre 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BOBO DIOULASSO  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b="1" dirty="0" smtClean="0">
                <a:solidFill>
                  <a:srgbClr val="C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BURKINA FASO</a:t>
            </a:r>
            <a:endParaRPr lang="fr-FR" b="1" dirty="0">
              <a:solidFill>
                <a:srgbClr val="C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Times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09105" y="708660"/>
            <a:ext cx="11282450" cy="1909847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1382" tIns="31382" rIns="31382" bIns="31382"/>
          <a:lstStyle>
            <a:lvl1pPr defTabSz="4114800" eaLnBrk="0" hangingPunct="0"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114800" eaLnBrk="0" hangingPunct="0"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 </a:t>
            </a:r>
            <a:r>
              <a:rPr lang="fr-FR" sz="36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 PATIENTS COVID-19 DIAGNOSTIQUES DANS LE SERVICE </a:t>
            </a:r>
            <a:r>
              <a:rPr lang="fr-FR" sz="3600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fr-FR" sz="36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CARDIOLOGIE DU CHU DE BRAZZAVILLE AU CONGO                                 </a:t>
            </a:r>
            <a:r>
              <a:rPr lang="fr-FR" sz="3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1200" dirty="0" smtClean="0">
              <a:latin typeface="Comic Sans MS" panose="030F0702030302020204" pitchFamily="66" charset="0"/>
              <a:cs typeface="Aharoni" pitchFamily="2" charset="-79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fr-FR" sz="2800" dirty="0" smtClean="0">
                <a:solidFill>
                  <a:srgbClr val="0432FF"/>
                </a:solidFill>
                <a:latin typeface="Abadi MT Condensed Light" charset="0"/>
                <a:ea typeface="Abadi MT Condensed Light" charset="0"/>
                <a:cs typeface="Abadi MT Condensed Light" charset="0"/>
              </a:rPr>
              <a:t> </a:t>
            </a:r>
            <a:endParaRPr lang="fr-FR" altLang="x-none" sz="2800" b="1" i="1" dirty="0">
              <a:solidFill>
                <a:srgbClr val="0432FF"/>
              </a:solidFill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08660" y="3026264"/>
            <a:ext cx="11483340" cy="139265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1382" tIns="31382" rIns="31382" bIns="31382"/>
          <a:lstStyle>
            <a:lvl1pPr defTabSz="4114800" eaLnBrk="0" hangingPunct="0"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defTabSz="4114800" eaLnBrk="0" hangingPunct="0"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200" b="1" i="1" dirty="0" smtClean="0">
                <a:solidFill>
                  <a:srgbClr val="FF0000"/>
                </a:solidFill>
              </a:rPr>
              <a:t> </a:t>
            </a:r>
            <a:r>
              <a:rPr lang="fr-FR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KOUALA </a:t>
            </a:r>
            <a:r>
              <a:rPr lang="fr-FR" sz="20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LANDA CM¹ ²</a:t>
            </a:r>
            <a:r>
              <a:rPr lang="fr-FR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MONGO NGAMAMI FS¹ ², MAKANI BASSAKOUAHOU JK¹, BAKEKOLO RP¹, IKAMA MS¹ ², ELLENGA MBOLLA BF¹ ², KIMBALLY-KAKY SG¹ ²</a:t>
            </a:r>
            <a:r>
              <a:rPr lang="fr-FR" sz="20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1.Service de Cardiologie et Médecine Interne, </a:t>
            </a:r>
            <a:r>
              <a:rPr lang="fr-FR" sz="12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</a:t>
            </a:r>
            <a:r>
              <a:rPr lang="fr-FR" sz="1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Brazzaville BP 32 Brazzaville Congo.</a:t>
            </a:r>
            <a:endParaRPr lang="fr-FR" sz="12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2.Faculté des Sciences de la Santé, </a:t>
            </a:r>
            <a:r>
              <a:rPr lang="fr-FR" sz="12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Université Marien NGOUABI de Brazzaville Congo.</a:t>
            </a:r>
            <a:endParaRPr lang="fr-FR" sz="12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fr-FR" sz="1200" b="1" i="1" dirty="0" smtClean="0">
              <a:solidFill>
                <a:srgbClr val="0432FF"/>
              </a:solidFill>
            </a:endParaRPr>
          </a:p>
          <a:p>
            <a:pPr eaLnBrk="1" hangingPunct="1"/>
            <a:endParaRPr lang="fr-FR" altLang="x-none" sz="120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087100" y="6488668"/>
            <a:ext cx="75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347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6400" y="308546"/>
            <a:ext cx="10515600" cy="887942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fr-FR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(</a:t>
            </a:r>
            <a:r>
              <a:rPr lang="fr-FR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fr-FR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08667"/>
            <a:ext cx="10515600" cy="484471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Aspects </a:t>
            </a:r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cliniques </a:t>
            </a:r>
          </a:p>
          <a:p>
            <a:pPr marL="0" indent="0">
              <a:buNone/>
            </a:pPr>
            <a:endParaRPr lang="fr-FR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849E-74EE-40D3-AD17-0AFDA771FA6D}" type="slidenum">
              <a:rPr lang="fr-FR" sz="2000" smtClean="0"/>
              <a:t>10</a:t>
            </a:fld>
            <a:endParaRPr lang="fr-FR" sz="2000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838200" y="979714"/>
            <a:ext cx="10515600" cy="5878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Tableau II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Devenir des patients 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Franklin Gothic Book" panose="020B0503020102020204" pitchFamily="34" charset="0"/>
              <a:buNone/>
            </a:pP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Franklin Gothic Book" panose="020B0503020102020204" pitchFamily="34" charset="0"/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Franklin Gothic Book" panose="020B0503020102020204" pitchFamily="34" charset="0"/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space réservé du numéro de diapositive 5"/>
          <p:cNvSpPr txBox="1">
            <a:spLocks/>
          </p:cNvSpPr>
          <p:nvPr/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48849E-74EE-40D3-AD17-0AFDA771FA6D}" type="slidenum">
              <a:rPr lang="fr-FR" sz="2000" smtClean="0">
                <a:solidFill>
                  <a:schemeClr val="tx1"/>
                </a:solidFill>
              </a:rPr>
              <a:pPr/>
              <a:t>10</a:t>
            </a:fld>
            <a:endParaRPr lang="fr-FR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232527"/>
              </p:ext>
            </p:extLst>
          </p:nvPr>
        </p:nvGraphicFramePr>
        <p:xfrm>
          <a:off x="838200" y="3108959"/>
          <a:ext cx="8100060" cy="3131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030">
                  <a:extLst>
                    <a:ext uri="{9D8B030D-6E8A-4147-A177-3AD203B41FA5}">
                      <a16:colId xmlns:a16="http://schemas.microsoft.com/office/drawing/2014/main" val="518581070"/>
                    </a:ext>
                  </a:extLst>
                </a:gridCol>
                <a:gridCol w="4050030">
                  <a:extLst>
                    <a:ext uri="{9D8B030D-6E8A-4147-A177-3AD203B41FA5}">
                      <a16:colId xmlns:a16="http://schemas.microsoft.com/office/drawing/2014/main" val="2964410838"/>
                    </a:ext>
                  </a:extLst>
                </a:gridCol>
              </a:tblGrid>
              <a:tr h="69036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n(%)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835632"/>
                  </a:ext>
                </a:extLst>
              </a:tr>
              <a:tr h="1060731">
                <a:tc>
                  <a:txBody>
                    <a:bodyPr/>
                    <a:lstStyle/>
                    <a:p>
                      <a:r>
                        <a:rPr lang="fr-FR" dirty="0" smtClean="0"/>
                        <a:t>Transférés</a:t>
                      </a:r>
                      <a:r>
                        <a:rPr lang="fr-FR" baseline="0" dirty="0" smtClean="0"/>
                        <a:t> à l’unité de prise charge COVID-19 du CHU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6(46,1%)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313452"/>
                  </a:ext>
                </a:extLst>
              </a:tr>
              <a:tr h="690363">
                <a:tc>
                  <a:txBody>
                    <a:bodyPr/>
                    <a:lstStyle/>
                    <a:p>
                      <a:r>
                        <a:rPr lang="fr-FR" dirty="0" smtClean="0"/>
                        <a:t>Sortie</a:t>
                      </a:r>
                      <a:r>
                        <a:rPr lang="fr-FR" baseline="0" dirty="0" smtClean="0"/>
                        <a:t> contre avis médical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4(30,8%)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550027"/>
                  </a:ext>
                </a:extLst>
              </a:tr>
              <a:tr h="690363">
                <a:tc>
                  <a:txBody>
                    <a:bodyPr/>
                    <a:lstStyle/>
                    <a:p>
                      <a:r>
                        <a:rPr lang="fr-FR" dirty="0" smtClean="0"/>
                        <a:t>Décédés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3(23%)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54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69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137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fr-F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65695"/>
            <a:ext cx="10841182" cy="484625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maladie à COVID-19 </a:t>
            </a:r>
            <a:r>
              <a:rPr lang="fr-FR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 une </a:t>
            </a:r>
            <a:r>
              <a:rPr lang="fr-FR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pathologie </a:t>
            </a:r>
            <a:r>
              <a:rPr lang="fr-FR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complexe </a:t>
            </a:r>
            <a:endParaRPr lang="fr-FR" sz="3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olymorphisme </a:t>
            </a:r>
            <a:r>
              <a:rPr lang="fr-FR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clinique avec plusieurs modalités révélatrices </a:t>
            </a:r>
            <a:endParaRPr lang="fr-FR" sz="3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comorbidités associées exposent aux complications qui peuvent être mortelles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dépistage devrait être systématique </a:t>
            </a:r>
            <a:r>
              <a:rPr lang="fr-FR" sz="3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devant toute désaturation en </a:t>
            </a:r>
            <a:r>
              <a:rPr lang="fr-FR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oxygène surtout dans un contexte </a:t>
            </a:r>
            <a:r>
              <a:rPr lang="fr-FR" sz="3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fébrile.</a:t>
            </a:r>
            <a:endParaRPr lang="fr-FR" sz="3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r-F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849E-74EE-40D3-AD17-0AFDA771FA6D}" type="slidenum">
              <a:rPr lang="fr-FR" sz="2000" smtClean="0"/>
              <a:t>11</a:t>
            </a:fld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82292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6583" y="914400"/>
            <a:ext cx="11485418" cy="4953000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</a:p>
          <a:p>
            <a:pPr marL="0" indent="0">
              <a:buNone/>
            </a:pPr>
            <a:endParaRPr lang="fr-FR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44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6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VOTRE ATTENTION</a:t>
            </a:r>
            <a:endParaRPr lang="fr-FR" sz="6000" dirty="0">
              <a:solidFill>
                <a:srgbClr val="00206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849E-74EE-40D3-AD17-0AFDA771FA6D}" type="slidenum">
              <a:rPr lang="fr-FR" sz="2000" smtClean="0"/>
              <a:t>12</a:t>
            </a:fld>
            <a:endParaRPr lang="fr-FR" sz="2000" dirty="0"/>
          </a:p>
        </p:txBody>
      </p:sp>
      <p:pic>
        <p:nvPicPr>
          <p:cNvPr id="6" name="Image 1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745672" y="4775398"/>
            <a:ext cx="87006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FF0000"/>
                </a:solidFill>
              </a:rPr>
              <a:t>MERCI DE VOTRE ATTENTION</a:t>
            </a:r>
            <a:endParaRPr lang="fr-FR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04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1660" y="639446"/>
            <a:ext cx="8412480" cy="745218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fr-FR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11018520" y="6453386"/>
            <a:ext cx="601980" cy="404614"/>
          </a:xfrm>
        </p:spPr>
        <p:txBody>
          <a:bodyPr/>
          <a:lstStyle/>
          <a:p>
            <a:fld id="{0A48849E-74EE-40D3-AD17-0AFDA771FA6D}" type="slidenum">
              <a:rPr lang="fr-FR" sz="2000" smtClean="0">
                <a:solidFill>
                  <a:schemeClr val="tx1"/>
                </a:solidFill>
              </a:rPr>
              <a:t>2</a:t>
            </a:fld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295400" y="1384664"/>
            <a:ext cx="10134600" cy="5343042"/>
          </a:xfrm>
        </p:spPr>
        <p:txBody>
          <a:bodyPr>
            <a:normAutofit fontScale="92500" lnSpcReduction="20000"/>
          </a:bodyPr>
          <a:lstStyle/>
          <a:p>
            <a:endParaRPr lang="fr-FR" dirty="0" smtClean="0"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600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pandémie à COVD-19 est en pleine croissance à travers le monde depuis sa déclaration(OMS) </a:t>
            </a:r>
          </a:p>
          <a:p>
            <a:pPr marL="0" indent="0">
              <a:buNone/>
            </a:pPr>
            <a:endParaRPr lang="fr-FR" sz="2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Infection complexe; caractérisée par une expression clinique diversifiée</a:t>
            </a:r>
          </a:p>
          <a:p>
            <a:pPr marL="0" indent="0">
              <a:buNone/>
            </a:pPr>
            <a:endParaRPr lang="fr-FR" sz="2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Grave;</a:t>
            </a:r>
            <a:r>
              <a:rPr lang="fr-FR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mortalité</a:t>
            </a:r>
            <a:r>
              <a:rPr lang="fr-FR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élevée  </a:t>
            </a:r>
          </a:p>
          <a:p>
            <a:pPr marL="0" indent="0">
              <a:buNone/>
            </a:pPr>
            <a:r>
              <a:rPr lang="fr-FR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6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2600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ronostic </a:t>
            </a:r>
            <a:r>
              <a:rPr lang="fr-FR" sz="26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vital </a:t>
            </a:r>
            <a:r>
              <a:rPr lang="fr-FR" sz="2600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est réservé du fait de la présence des </a:t>
            </a:r>
            <a:r>
              <a:rPr lang="fr-FR" sz="26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comorbidités </a:t>
            </a:r>
            <a:r>
              <a:rPr lang="fr-FR" sz="2600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associées</a:t>
            </a:r>
          </a:p>
          <a:p>
            <a:pPr marL="0" indent="0">
              <a:buNone/>
            </a:pPr>
            <a:r>
              <a:rPr lang="fr-FR" sz="2600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600" dirty="0"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600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Objectifs:</a:t>
            </a:r>
            <a:r>
              <a:rPr lang="fr-FR" sz="2600" b="1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600" b="1" dirty="0" smtClean="0"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600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­­­  ­ ­­ ­-   D</a:t>
            </a:r>
            <a:r>
              <a:rPr lang="fr-FR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resser </a:t>
            </a:r>
            <a:r>
              <a:rPr lang="fr-FR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profil des patients COVID-19 </a:t>
            </a:r>
            <a:endParaRPr lang="fr-FR" sz="2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-  Déterminer </a:t>
            </a:r>
            <a:r>
              <a:rPr lang="fr-FR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comorbidités les plus </a:t>
            </a:r>
            <a:r>
              <a:rPr lang="fr-FR" sz="2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fréquentes  </a:t>
            </a:r>
            <a:endParaRPr lang="fr-FR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7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MATÉRIELS </a:t>
            </a:r>
            <a:r>
              <a:rPr lang="fr-F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MÉTHODES (1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501436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Type, période et cadre d’étude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s’est agi d’une étude</a:t>
            </a:r>
            <a:r>
              <a:rPr lang="fr-FR" sz="2400" dirty="0">
                <a:solidFill>
                  <a:srgbClr val="191B0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observationnelle, descriptive, transversale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Période: 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 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à août 2021(16 mois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recrutement des patients s’est fait 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dans le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Cardiologie et Médecine interne du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 en cours d’hospitalisation</a:t>
            </a:r>
            <a:endParaRPr lang="fr-F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849E-74EE-40D3-AD17-0AFDA771FA6D}" type="slidenum">
              <a:rPr lang="fr-FR" sz="2000" smtClean="0">
                <a:solidFill>
                  <a:schemeClr val="tx1"/>
                </a:solidFill>
              </a:rPr>
              <a:t>3</a:t>
            </a:fld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72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5846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MATÉRIELS ET MÉTHODES (2)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066800"/>
            <a:ext cx="11076709" cy="57912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Critères </a:t>
            </a:r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d’inclusion  </a:t>
            </a:r>
          </a:p>
          <a:p>
            <a:pPr lvl="0">
              <a:lnSpc>
                <a:spcPct val="150000"/>
              </a:lnSpc>
            </a:pP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Ont 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été inclus 13 patients ayant une TR-PCR positive à COVID-19 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50000"/>
              </a:lnSpc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ossier médical complet</a:t>
            </a:r>
          </a:p>
          <a:p>
            <a:pPr marL="0" lvl="0" indent="0">
              <a:lnSpc>
                <a:spcPct val="150000"/>
              </a:lnSpc>
              <a:buNone/>
            </a:pP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Critères de non inclusion </a:t>
            </a:r>
          </a:p>
          <a:p>
            <a:pPr lvl="0">
              <a:lnSpc>
                <a:spcPct val="150000"/>
              </a:lnSpc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suspects cliniquement de maladie à COVID-19, non confirmée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Refus de participer</a:t>
            </a:r>
          </a:p>
          <a:p>
            <a:pPr lvl="0">
              <a:lnSpc>
                <a:spcPct val="150000"/>
              </a:lnSpc>
            </a:pPr>
            <a:endParaRPr lang="fr-FR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849E-74EE-40D3-AD17-0AFDA771FA6D}" type="slidenum">
              <a:rPr lang="fr-FR" sz="2000" smtClean="0">
                <a:solidFill>
                  <a:schemeClr val="tx1"/>
                </a:solidFill>
              </a:rPr>
              <a:t>4</a:t>
            </a:fld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06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1344"/>
          </a:xfrm>
        </p:spPr>
        <p:txBody>
          <a:bodyPr/>
          <a:lstStyle/>
          <a:p>
            <a:r>
              <a:rPr lang="fr-FR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MATÉRIELS </a:t>
            </a:r>
            <a:r>
              <a:rPr lang="fr-F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MÉTHODES 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fr-F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93224"/>
            <a:ext cx="10515600" cy="488374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 étudiées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Socio-démographiques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épidémiologiques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Cliniques </a:t>
            </a:r>
          </a:p>
          <a:p>
            <a:pPr marL="0" indent="0">
              <a:lnSpc>
                <a:spcPct val="160000"/>
              </a:lnSpc>
              <a:buNone/>
            </a:pPr>
            <a:endParaRPr lang="fr-F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fr-F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60000"/>
              </a:lnSpc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849E-74EE-40D3-AD17-0AFDA771FA6D}" type="slidenum">
              <a:rPr lang="fr-FR" sz="2000" smtClean="0">
                <a:solidFill>
                  <a:schemeClr val="tx1"/>
                </a:solidFill>
              </a:rPr>
              <a:t>5</a:t>
            </a:fld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35380" y="410845"/>
            <a:ext cx="10515600" cy="732155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fr-F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145407"/>
            <a:ext cx="10515600" cy="389306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Caractéristiques </a:t>
            </a:r>
            <a:r>
              <a:rPr lang="fr-FR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socio-démographiques</a:t>
            </a:r>
            <a:endParaRPr lang="fr-FR" sz="2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 et sexe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 patients colligés,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femmes (61,5%) et 5 (38,5%) hommes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 moyen: 50 ± 12 ans (extrêmes : 37 - 81 ans)</a:t>
            </a:r>
          </a:p>
          <a:p>
            <a:pPr marL="0" indent="0">
              <a:lnSpc>
                <a:spcPct val="200000"/>
              </a:lnSpc>
              <a:buNone/>
            </a:pP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fr-F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849E-74EE-40D3-AD17-0AFDA771FA6D}" type="slidenum">
              <a:rPr lang="fr-FR" sz="2000" smtClean="0">
                <a:solidFill>
                  <a:schemeClr val="tx1"/>
                </a:solidFill>
              </a:rPr>
              <a:t>6</a:t>
            </a:fld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63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5761" y="131561"/>
            <a:ext cx="10515600" cy="784405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RÉSULTATS (2)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75657" y="1061769"/>
            <a:ext cx="10515600" cy="56133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Aspects épidémiologiques des patients 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fréquence hospitalière de 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maladie 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 COVID-19 était de 1,2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endParaRPr lang="fr-F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849E-74EE-40D3-AD17-0AFDA771FA6D}" type="slidenum">
              <a:rPr lang="fr-FR" sz="2000" smtClean="0">
                <a:solidFill>
                  <a:schemeClr val="tx1"/>
                </a:solidFill>
              </a:rPr>
              <a:t>7</a:t>
            </a:fld>
            <a:endParaRPr lang="fr-FR" sz="2000" dirty="0">
              <a:solidFill>
                <a:schemeClr val="tx1"/>
              </a:solidFill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286868"/>
              </p:ext>
            </p:extLst>
          </p:nvPr>
        </p:nvGraphicFramePr>
        <p:xfrm>
          <a:off x="764177" y="2358012"/>
          <a:ext cx="7991203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ous-titre 2"/>
          <p:cNvSpPr txBox="1">
            <a:spLocks/>
          </p:cNvSpPr>
          <p:nvPr/>
        </p:nvSpPr>
        <p:spPr>
          <a:xfrm>
            <a:off x="1405761" y="5989320"/>
            <a:ext cx="4057780" cy="46406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altLang="x-none" sz="1400" b="1" i="1" dirty="0" smtClean="0">
                <a:solidFill>
                  <a:srgbClr val="000090"/>
                </a:solidFill>
                <a:latin typeface="Arial Narrow" panose="020B0606020202030204" pitchFamily="34" charset="0"/>
              </a:rPr>
              <a:t> </a:t>
            </a:r>
            <a:r>
              <a:rPr lang="fr-FR" altLang="x-none" sz="2400" b="1" i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</a:t>
            </a:r>
            <a:r>
              <a:rPr lang="fr-FR" altLang="x-none" sz="24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fr-FR" altLang="x-none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Comorbidités associées</a:t>
            </a:r>
            <a:endParaRPr lang="fr-FR" altLang="x-none" sz="2400" b="1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179820" y="4457700"/>
            <a:ext cx="75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15,4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856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60454"/>
            <a:ext cx="10515600" cy="614589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fr-FR" sz="49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(3)</a:t>
            </a:r>
            <a:endParaRPr lang="fr-FR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87828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Aspects </a:t>
            </a:r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cliniques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fièvre était présente dans six cas (46,1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saturation moyenne en oxygène était de 77,6±10,6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extrêmes :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96 %)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Tableau I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Signes cliniques </a:t>
            </a:r>
          </a:p>
          <a:p>
            <a:pPr marL="0" indent="0">
              <a:buNone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849E-74EE-40D3-AD17-0AFDA771FA6D}" type="slidenum">
              <a:rPr lang="fr-FR" sz="2000" smtClean="0">
                <a:solidFill>
                  <a:schemeClr val="tx1"/>
                </a:solidFill>
              </a:rPr>
              <a:t>8</a:t>
            </a:fld>
            <a:endParaRPr lang="fr-FR" sz="2000" dirty="0">
              <a:solidFill>
                <a:schemeClr val="tx1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467704"/>
              </p:ext>
            </p:extLst>
          </p:nvPr>
        </p:nvGraphicFramePr>
        <p:xfrm>
          <a:off x="838200" y="3611879"/>
          <a:ext cx="7322820" cy="3246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410">
                  <a:extLst>
                    <a:ext uri="{9D8B030D-6E8A-4147-A177-3AD203B41FA5}">
                      <a16:colId xmlns:a16="http://schemas.microsoft.com/office/drawing/2014/main" val="518581070"/>
                    </a:ext>
                  </a:extLst>
                </a:gridCol>
                <a:gridCol w="3661410">
                  <a:extLst>
                    <a:ext uri="{9D8B030D-6E8A-4147-A177-3AD203B41FA5}">
                      <a16:colId xmlns:a16="http://schemas.microsoft.com/office/drawing/2014/main" val="2964410838"/>
                    </a:ext>
                  </a:extLst>
                </a:gridCol>
              </a:tblGrid>
              <a:tr h="41658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n(%)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835632"/>
                  </a:ext>
                </a:extLst>
              </a:tr>
              <a:tr h="434159">
                <a:tc>
                  <a:txBody>
                    <a:bodyPr/>
                    <a:lstStyle/>
                    <a:p>
                      <a:r>
                        <a:rPr lang="fr-FR" dirty="0" smtClean="0"/>
                        <a:t>Dyspnée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10(76,9%)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313452"/>
                  </a:ext>
                </a:extLst>
              </a:tr>
              <a:tr h="416587">
                <a:tc>
                  <a:txBody>
                    <a:bodyPr/>
                    <a:lstStyle/>
                    <a:p>
                      <a:r>
                        <a:rPr lang="fr-FR" dirty="0" smtClean="0"/>
                        <a:t>Toux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4(30,7%)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167793"/>
                  </a:ext>
                </a:extLst>
              </a:tr>
              <a:tr h="7290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Douleur des membres pelvien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4(30,7%)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091120"/>
                  </a:ext>
                </a:extLst>
              </a:tr>
              <a:tr h="416587">
                <a:tc>
                  <a:txBody>
                    <a:bodyPr/>
                    <a:lstStyle/>
                    <a:p>
                      <a:r>
                        <a:rPr lang="fr-FR" dirty="0" smtClean="0"/>
                        <a:t>Douleur thoracique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3(23%)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550027"/>
                  </a:ext>
                </a:extLst>
              </a:tr>
              <a:tr h="416587">
                <a:tc>
                  <a:txBody>
                    <a:bodyPr/>
                    <a:lstStyle/>
                    <a:p>
                      <a:r>
                        <a:rPr lang="fr-FR" dirty="0" smtClean="0"/>
                        <a:t>Insuffisance</a:t>
                      </a:r>
                      <a:r>
                        <a:rPr lang="fr-FR" baseline="0" dirty="0" smtClean="0"/>
                        <a:t> cardiaque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7(53,8%)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025079"/>
                  </a:ext>
                </a:extLst>
              </a:tr>
              <a:tr h="416587">
                <a:tc>
                  <a:txBody>
                    <a:bodyPr/>
                    <a:lstStyle/>
                    <a:p>
                      <a:r>
                        <a:rPr lang="fr-FR" dirty="0" smtClean="0"/>
                        <a:t>Détresse respiratoire aiguë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9(69,2%)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54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78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1120" y="332467"/>
            <a:ext cx="10515600" cy="712561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(</a:t>
            </a:r>
            <a:r>
              <a:rPr lang="fr-F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04257"/>
            <a:ext cx="10515600" cy="509451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Aspects cliniques </a:t>
            </a:r>
            <a:endParaRPr lang="fr-FR" sz="28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</a:t>
            </a:r>
            <a:r>
              <a:rPr 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Répartition des patients </a:t>
            </a:r>
            <a:r>
              <a:rPr 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diagnostic retenu</a:t>
            </a:r>
            <a:endParaRPr lang="fr-FR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849E-74EE-40D3-AD17-0AFDA771FA6D}" type="slidenum">
              <a:rPr lang="fr-FR" sz="2000" smtClean="0">
                <a:solidFill>
                  <a:schemeClr val="tx1"/>
                </a:solidFill>
              </a:rPr>
              <a:t>9</a:t>
            </a:fld>
            <a:endParaRPr lang="fr-FR" sz="2000" dirty="0">
              <a:solidFill>
                <a:schemeClr val="tx1"/>
              </a:solidFill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7554149"/>
              </p:ext>
            </p:extLst>
          </p:nvPr>
        </p:nvGraphicFramePr>
        <p:xfrm>
          <a:off x="1097280" y="2034540"/>
          <a:ext cx="9281160" cy="38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7978140" y="4829677"/>
            <a:ext cx="982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(4; 30,7%)</a:t>
            </a:r>
            <a:endParaRPr lang="fr-FR" sz="1400" dirty="0"/>
          </a:p>
        </p:txBody>
      </p:sp>
      <p:sp>
        <p:nvSpPr>
          <p:cNvPr id="5" name="ZoneTexte 4"/>
          <p:cNvSpPr txBox="1"/>
          <p:nvPr/>
        </p:nvSpPr>
        <p:spPr>
          <a:xfrm>
            <a:off x="7086600" y="4359068"/>
            <a:ext cx="1165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(3; 23%)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7086600" y="3836884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(3; 23%)</a:t>
            </a:r>
            <a:endParaRPr lang="fr-FR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7086600" y="3366275"/>
            <a:ext cx="1097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(3; 23%)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57304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3718</TotalTime>
  <Words>682</Words>
  <Application>Microsoft Office PowerPoint</Application>
  <PresentationFormat>Grand écran</PresentationFormat>
  <Paragraphs>173</Paragraphs>
  <Slides>12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5" baseType="lpstr">
      <vt:lpstr>ＭＳ Ｐゴシック</vt:lpstr>
      <vt:lpstr>Abadi MT Condensed Light</vt:lpstr>
      <vt:lpstr>Aharoni</vt:lpstr>
      <vt:lpstr>Arial</vt:lpstr>
      <vt:lpstr>Arial Narrow</vt:lpstr>
      <vt:lpstr>Bradley Hand ITC</vt:lpstr>
      <vt:lpstr>Calibri</vt:lpstr>
      <vt:lpstr>Comic Sans MS</vt:lpstr>
      <vt:lpstr>Franklin Gothic Book</vt:lpstr>
      <vt:lpstr>Times</vt:lpstr>
      <vt:lpstr>Times New Roman</vt:lpstr>
      <vt:lpstr>Wingdings</vt:lpstr>
      <vt:lpstr>Crop</vt:lpstr>
      <vt:lpstr>Présentation PowerPoint</vt:lpstr>
      <vt:lpstr>              INTRODUCTION </vt:lpstr>
      <vt:lpstr>      MATÉRIELS ET MÉTHODES (1)            </vt:lpstr>
      <vt:lpstr>      MATÉRIELS ET MÉTHODES (2)</vt:lpstr>
      <vt:lpstr>        MATÉRIELS ET MÉTHODES (3)</vt:lpstr>
      <vt:lpstr>                 RÉSULTATS (1)</vt:lpstr>
      <vt:lpstr>                  RÉSULTATS (2)</vt:lpstr>
      <vt:lpstr>                    RÉSULTATS (3)</vt:lpstr>
      <vt:lpstr>                 RÉSULTATS (4)</vt:lpstr>
      <vt:lpstr>               RÉSULTATS (5)</vt:lpstr>
      <vt:lpstr>                         CONCLUSION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Soutenance de memoire</dc:title>
  <dc:creator>TOSHIBA</dc:creator>
  <cp:lastModifiedBy>KOUALA LANDA Christian Michel [NSIA Assurances Congo]</cp:lastModifiedBy>
  <cp:revision>302</cp:revision>
  <dcterms:created xsi:type="dcterms:W3CDTF">2018-11-05T15:40:55Z</dcterms:created>
  <dcterms:modified xsi:type="dcterms:W3CDTF">2021-10-28T16:21:47Z</dcterms:modified>
</cp:coreProperties>
</file>